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64" r:id="rId3"/>
    <p:sldId id="257" r:id="rId4"/>
    <p:sldId id="265" r:id="rId5"/>
    <p:sldId id="258" r:id="rId6"/>
    <p:sldId id="259" r:id="rId7"/>
    <p:sldId id="270" r:id="rId8"/>
    <p:sldId id="260" r:id="rId9"/>
    <p:sldId id="261" r:id="rId10"/>
    <p:sldId id="279" r:id="rId11"/>
    <p:sldId id="888" r:id="rId12"/>
    <p:sldId id="262" r:id="rId13"/>
    <p:sldId id="263" r:id="rId14"/>
    <p:sldId id="266" r:id="rId15"/>
    <p:sldId id="267" r:id="rId16"/>
    <p:sldId id="268" r:id="rId17"/>
    <p:sldId id="269" r:id="rId18"/>
    <p:sldId id="88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3"/>
    <p:restoredTop sz="94648"/>
  </p:normalViewPr>
  <p:slideViewPr>
    <p:cSldViewPr snapToGrid="0">
      <p:cViewPr varScale="1">
        <p:scale>
          <a:sx n="117" d="100"/>
          <a:sy n="117" d="100"/>
        </p:scale>
        <p:origin x="74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278A0C-586E-7D4D-A63A-DD7790DF3865}" type="datetimeFigureOut">
              <a:rPr lang="en-US" smtClean="0"/>
              <a:t>9/21/22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9FFD82-7046-CA4F-B3CD-01E4CBDC4413}" type="slidenum">
              <a:rPr lang="en-US" smtClean="0"/>
              <a:t>‹#›</a:t>
            </a:fld>
            <a:endParaRPr lang="en-US"/>
          </a:p>
        </p:txBody>
      </p:sp>
    </p:spTree>
    <p:extLst>
      <p:ext uri="{BB962C8B-B14F-4D97-AF65-F5344CB8AC3E}">
        <p14:creationId xmlns:p14="http://schemas.microsoft.com/office/powerpoint/2010/main" val="124507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1B82BACD-1F5A-4B83-AE62-F47455A64BF4}"/>
              </a:ext>
            </a:extLst>
          </p:cNvPr>
          <p:cNvSpPr>
            <a:spLocks noGrp="1" noRot="1" noChangeAspect="1" noChangeArrowheads="1" noTextEdit="1"/>
          </p:cNvSpPr>
          <p:nvPr>
            <p:ph type="sldImg"/>
          </p:nvPr>
        </p:nvSpPr>
        <p:spPr/>
      </p:sp>
      <p:sp>
        <p:nvSpPr>
          <p:cNvPr id="6147" name="Notes Placeholder 2">
            <a:extLst>
              <a:ext uri="{FF2B5EF4-FFF2-40B4-BE49-F238E27FC236}">
                <a16:creationId xmlns:a16="http://schemas.microsoft.com/office/drawing/2014/main" id="{B51B956B-1A9B-484C-BC58-CFF8870B3BFC}"/>
              </a:ext>
            </a:extLst>
          </p:cNvPr>
          <p:cNvSpPr>
            <a:spLocks noGrp="1" noChangeArrowheads="1"/>
          </p:cNvSpPr>
          <p:nvPr>
            <p:ph type="body" idx="1"/>
          </p:nvPr>
        </p:nvSpPr>
        <p:spPr>
          <a:noFill/>
          <a:extLs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t>This is a gross underestimate of U.S. drone killings because the BIJ only began counting drone deaths in Afghanistan in 2015. There are also no comprehensive tallies of drone killings in Iraq, Syria or Libya, nations where the U.S. has been conducting extensive drone attack operations.  U.S. drones have also attacked in the Philippines.</a:t>
            </a:r>
          </a:p>
          <a:p>
            <a:endParaRPr lang="en-GB" altLang="en-US"/>
          </a:p>
        </p:txBody>
      </p:sp>
    </p:spTree>
    <p:extLst>
      <p:ext uri="{BB962C8B-B14F-4D97-AF65-F5344CB8AC3E}">
        <p14:creationId xmlns:p14="http://schemas.microsoft.com/office/powerpoint/2010/main" val="169013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9FFD82-7046-CA4F-B3CD-01E4CBDC4413}" type="slidenum">
              <a:rPr lang="en-US" smtClean="0"/>
              <a:t>18</a:t>
            </a:fld>
            <a:endParaRPr lang="en-US"/>
          </a:p>
        </p:txBody>
      </p:sp>
    </p:spTree>
    <p:extLst>
      <p:ext uri="{BB962C8B-B14F-4D97-AF65-F5344CB8AC3E}">
        <p14:creationId xmlns:p14="http://schemas.microsoft.com/office/powerpoint/2010/main" val="90177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8FECB9-0EFB-1335-BDF5-2F0E25291F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7EA96B9-43F8-3520-E65D-4D7D170C6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EE33C1E-C4B7-EAD4-9F64-E736D2D5B8C0}"/>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5" name="Footer Placeholder 4">
            <a:extLst>
              <a:ext uri="{FF2B5EF4-FFF2-40B4-BE49-F238E27FC236}">
                <a16:creationId xmlns:a16="http://schemas.microsoft.com/office/drawing/2014/main" id="{3A85DD2E-1560-C740-E309-ABDAA9D89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85685B-3ED7-2A8B-0F7B-BEDDE9BCCB99}"/>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2688509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5B55A-2E30-DD2B-C03F-C03B9A7AA68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078B4D30-77A0-7A14-E9F1-AC61A6A6C5BA}"/>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A7041A-88C9-6CDB-0AC3-9408EC9A3A75}"/>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5" name="Footer Placeholder 4">
            <a:extLst>
              <a:ext uri="{FF2B5EF4-FFF2-40B4-BE49-F238E27FC236}">
                <a16:creationId xmlns:a16="http://schemas.microsoft.com/office/drawing/2014/main" id="{79600887-98FD-8CEE-725F-F32A254BF3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FA4DD-E35D-78F6-9A8B-4329EC0C5648}"/>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1727183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D32BB0-0CF2-CFFD-6A67-C260F0676686}"/>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DD43D33-E16F-7709-F368-79328B59CFC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CFC255E-7E21-CB54-C22C-6D53546646A9}"/>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5" name="Footer Placeholder 4">
            <a:extLst>
              <a:ext uri="{FF2B5EF4-FFF2-40B4-BE49-F238E27FC236}">
                <a16:creationId xmlns:a16="http://schemas.microsoft.com/office/drawing/2014/main" id="{7D3481B2-8CB4-F88E-6057-528E332490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8AFB31-F87C-518F-E903-4D0643C12516}"/>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398399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D2442-FD88-79B2-3516-FAF0FE773A1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2F09508-B863-60D8-C854-507D9EF4089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92BA993-E59C-B927-700C-6E87D3B879AD}"/>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5" name="Footer Placeholder 4">
            <a:extLst>
              <a:ext uri="{FF2B5EF4-FFF2-40B4-BE49-F238E27FC236}">
                <a16:creationId xmlns:a16="http://schemas.microsoft.com/office/drawing/2014/main" id="{152DDC84-3EA2-7547-4CF2-1FC6B2CBD7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06B514-660F-36D6-A1ED-A1568190ABF1}"/>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1241276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16E9A4-9B9D-B765-5D4D-C9D8A1C4350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32C69587-1475-097E-712D-BD0600E1E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339920F-DA90-4541-8083-D9F11C856B8A}"/>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5" name="Footer Placeholder 4">
            <a:extLst>
              <a:ext uri="{FF2B5EF4-FFF2-40B4-BE49-F238E27FC236}">
                <a16:creationId xmlns:a16="http://schemas.microsoft.com/office/drawing/2014/main" id="{25657618-C119-95A7-A160-CD56422B89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7D6D67-7F77-2222-6E6E-36D0505778C2}"/>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67104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AB035-93A6-E15A-60F7-CD46961623F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C2E99CD-D6DF-88F2-6ACD-599E2A057667}"/>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9E8E2E-3CDB-AD23-8AB8-247C264EBD3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9E82C09-F416-226C-946A-7B14A8DF945E}"/>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6" name="Footer Placeholder 5">
            <a:extLst>
              <a:ext uri="{FF2B5EF4-FFF2-40B4-BE49-F238E27FC236}">
                <a16:creationId xmlns:a16="http://schemas.microsoft.com/office/drawing/2014/main" id="{448B52DB-0FA9-49E1-8CB0-71336C7FE6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08E0E5-3214-BA8D-74B5-2439F164C2AB}"/>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1718612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1D323-D878-1830-2256-26B10B99AE3B}"/>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AA16F7B-CB12-74F0-0180-B806441CBF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E180C56-D53C-0721-8CF3-82F4DCAB559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1124FCC-3FFD-78DA-F7D5-591572DE5E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2E6F8B4C-24F5-1113-345E-B7519154671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E4D9009-E8CF-E3DA-F5B5-A482E7F202C2}"/>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8" name="Footer Placeholder 7">
            <a:extLst>
              <a:ext uri="{FF2B5EF4-FFF2-40B4-BE49-F238E27FC236}">
                <a16:creationId xmlns:a16="http://schemas.microsoft.com/office/drawing/2014/main" id="{4BE534DD-CA1C-D6DE-0B73-08FF5A07046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502C98-7A3D-10D9-0421-7BD41442B8F4}"/>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367493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F6130-88B2-762E-8DBC-CCF88B539BB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3476BA53-F8E4-62FF-1E2C-EDC32E36A6B8}"/>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4" name="Footer Placeholder 3">
            <a:extLst>
              <a:ext uri="{FF2B5EF4-FFF2-40B4-BE49-F238E27FC236}">
                <a16:creationId xmlns:a16="http://schemas.microsoft.com/office/drawing/2014/main" id="{7BDA1B47-3182-7D15-5D29-C98111BD312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4AF0985-5F2C-1676-AE7F-4468001570E1}"/>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398266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7A0C4D-76FD-65FB-1A3D-87CAB6D43EAF}"/>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3" name="Footer Placeholder 2">
            <a:extLst>
              <a:ext uri="{FF2B5EF4-FFF2-40B4-BE49-F238E27FC236}">
                <a16:creationId xmlns:a16="http://schemas.microsoft.com/office/drawing/2014/main" id="{57608FF7-16A2-35B9-293B-1A5F16678C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241F62-F340-79DD-2283-EC5874EC8F5C}"/>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562046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3DC99-4098-A0A4-7F42-E8C1C6B9C6D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309B754-595D-BCC7-2F17-A3A3DD3C4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35C47F13-B07D-BF19-6272-CA2C698709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195F6BB-4311-1778-AC82-E5608EF0C36E}"/>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6" name="Footer Placeholder 5">
            <a:extLst>
              <a:ext uri="{FF2B5EF4-FFF2-40B4-BE49-F238E27FC236}">
                <a16:creationId xmlns:a16="http://schemas.microsoft.com/office/drawing/2014/main" id="{B5DCAAE4-6593-5721-80F3-FB3CCC3D75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15C28A-2DF6-7C21-AA74-C77936B016A6}"/>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1548127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17634-979B-5A9E-0E49-E9B2D0011D9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233479D-3C24-6ECA-FEA3-5D39C372CF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598C2E-B4AE-3C7E-1DD2-27CB818964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B489ED4-BD93-4EA4-A4C5-F70371ED6C68}"/>
              </a:ext>
            </a:extLst>
          </p:cNvPr>
          <p:cNvSpPr>
            <a:spLocks noGrp="1"/>
          </p:cNvSpPr>
          <p:nvPr>
            <p:ph type="dt" sz="half" idx="10"/>
          </p:nvPr>
        </p:nvSpPr>
        <p:spPr/>
        <p:txBody>
          <a:bodyPr/>
          <a:lstStyle/>
          <a:p>
            <a:fld id="{DC3A6EB0-A985-6240-A701-EAB3AC2834E0}" type="datetimeFigureOut">
              <a:rPr lang="en-US" smtClean="0"/>
              <a:t>9/21/22</a:t>
            </a:fld>
            <a:endParaRPr lang="en-US"/>
          </a:p>
        </p:txBody>
      </p:sp>
      <p:sp>
        <p:nvSpPr>
          <p:cNvPr id="6" name="Footer Placeholder 5">
            <a:extLst>
              <a:ext uri="{FF2B5EF4-FFF2-40B4-BE49-F238E27FC236}">
                <a16:creationId xmlns:a16="http://schemas.microsoft.com/office/drawing/2014/main" id="{6A18B893-B8B7-FD0E-EF59-8398FC6792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8FCA0-2E94-75BF-8021-DCC0EB9326FC}"/>
              </a:ext>
            </a:extLst>
          </p:cNvPr>
          <p:cNvSpPr>
            <a:spLocks noGrp="1"/>
          </p:cNvSpPr>
          <p:nvPr>
            <p:ph type="sldNum" sz="quarter" idx="12"/>
          </p:nvPr>
        </p:nvSpPr>
        <p:spPr/>
        <p:txBody>
          <a:bodyPr/>
          <a:lstStyle/>
          <a:p>
            <a:fld id="{90A393C8-ED96-A04E-BC5C-D2FB85248FBA}" type="slidenum">
              <a:rPr lang="en-US" smtClean="0"/>
              <a:t>‹#›</a:t>
            </a:fld>
            <a:endParaRPr lang="en-US"/>
          </a:p>
        </p:txBody>
      </p:sp>
    </p:spTree>
    <p:extLst>
      <p:ext uri="{BB962C8B-B14F-4D97-AF65-F5344CB8AC3E}">
        <p14:creationId xmlns:p14="http://schemas.microsoft.com/office/powerpoint/2010/main" val="2695408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D4093A-6670-6D27-3670-2436DD2CD48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B4E23A4-A8F6-3A5C-727F-8E434DC3081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FBE4CEF-5AFE-F95D-54B3-63CB48987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3A6EB0-A985-6240-A701-EAB3AC2834E0}" type="datetimeFigureOut">
              <a:rPr lang="en-US" smtClean="0"/>
              <a:t>9/21/22</a:t>
            </a:fld>
            <a:endParaRPr lang="en-US"/>
          </a:p>
        </p:txBody>
      </p:sp>
      <p:sp>
        <p:nvSpPr>
          <p:cNvPr id="5" name="Footer Placeholder 4">
            <a:extLst>
              <a:ext uri="{FF2B5EF4-FFF2-40B4-BE49-F238E27FC236}">
                <a16:creationId xmlns:a16="http://schemas.microsoft.com/office/drawing/2014/main" id="{71DB72D7-D174-A01B-8C9E-A6FB86A2F5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6B2E009-1F06-33C2-03CA-DFD6F5B058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A393C8-ED96-A04E-BC5C-D2FB85248FBA}" type="slidenum">
              <a:rPr lang="en-US" smtClean="0"/>
              <a:t>‹#›</a:t>
            </a:fld>
            <a:endParaRPr lang="en-US"/>
          </a:p>
        </p:txBody>
      </p:sp>
    </p:spTree>
    <p:extLst>
      <p:ext uri="{BB962C8B-B14F-4D97-AF65-F5344CB8AC3E}">
        <p14:creationId xmlns:p14="http://schemas.microsoft.com/office/powerpoint/2010/main" val="3126155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dictionary.cambridge.org/dictionary/english/happen" TargetMode="External"/><Relationship Id="rId3" Type="http://schemas.openxmlformats.org/officeDocument/2006/relationships/hyperlink" Target="https://dictionary.cambridge.org/dictionary/english/responsible" TargetMode="External"/><Relationship Id="rId7" Type="http://schemas.openxmlformats.org/officeDocument/2006/relationships/hyperlink" Target="https://dictionary.cambridge.org/dictionary/english/degree" TargetMode="External"/><Relationship Id="rId2" Type="http://schemas.openxmlformats.org/officeDocument/2006/relationships/hyperlink" Target="https://dictionary.cambridge.org/dictionary/english/fact" TargetMode="External"/><Relationship Id="rId1" Type="http://schemas.openxmlformats.org/officeDocument/2006/relationships/slideLayout" Target="../slideLayouts/slideLayout2.xml"/><Relationship Id="rId6" Type="http://schemas.openxmlformats.org/officeDocument/2006/relationships/hyperlink" Target="https://dictionary.cambridge.org/dictionary/english/reason" TargetMode="External"/><Relationship Id="rId5" Type="http://schemas.openxmlformats.org/officeDocument/2006/relationships/hyperlink" Target="https://dictionary.cambridge.org/dictionary/english/satisfactory" TargetMode="External"/><Relationship Id="rId4" Type="http://schemas.openxmlformats.org/officeDocument/2006/relationships/hyperlink" Target="https://dictionary.cambridge.org/dictionary/english/abl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B16E2-1AD9-497B-9E37-3BC47BBCD481}"/>
              </a:ext>
            </a:extLst>
          </p:cNvPr>
          <p:cNvSpPr>
            <a:spLocks noGrp="1"/>
          </p:cNvSpPr>
          <p:nvPr>
            <p:ph type="ctrTitle"/>
          </p:nvPr>
        </p:nvSpPr>
        <p:spPr>
          <a:xfrm>
            <a:off x="1447800" y="365339"/>
            <a:ext cx="9144000" cy="1768928"/>
          </a:xfrm>
        </p:spPr>
        <p:txBody>
          <a:bodyPr>
            <a:normAutofit fontScale="90000"/>
          </a:bodyPr>
          <a:lstStyle/>
          <a:p>
            <a:r>
              <a:rPr lang="en-US" dirty="0"/>
              <a:t>Why be concerned about accountability at Menwith Hill?</a:t>
            </a:r>
          </a:p>
        </p:txBody>
      </p:sp>
      <p:pic>
        <p:nvPicPr>
          <p:cNvPr id="4" name="Picture 3">
            <a:extLst>
              <a:ext uri="{FF2B5EF4-FFF2-40B4-BE49-F238E27FC236}">
                <a16:creationId xmlns:a16="http://schemas.microsoft.com/office/drawing/2014/main" id="{535DCAE9-81A4-A04A-552D-831ECC264400}"/>
              </a:ext>
            </a:extLst>
          </p:cNvPr>
          <p:cNvPicPr>
            <a:picLocks noChangeAspect="1"/>
          </p:cNvPicPr>
          <p:nvPr/>
        </p:nvPicPr>
        <p:blipFill>
          <a:blip r:embed="rId2"/>
          <a:stretch>
            <a:fillRect/>
          </a:stretch>
        </p:blipFill>
        <p:spPr>
          <a:xfrm>
            <a:off x="746580" y="2933020"/>
            <a:ext cx="2882900" cy="3111500"/>
          </a:xfrm>
          <a:prstGeom prst="rect">
            <a:avLst/>
          </a:prstGeom>
        </p:spPr>
      </p:pic>
      <p:pic>
        <p:nvPicPr>
          <p:cNvPr id="5" name="Picture 4">
            <a:extLst>
              <a:ext uri="{FF2B5EF4-FFF2-40B4-BE49-F238E27FC236}">
                <a16:creationId xmlns:a16="http://schemas.microsoft.com/office/drawing/2014/main" id="{8193D54B-8B65-7C6B-F57A-00AE34FA3BE1}"/>
              </a:ext>
            </a:extLst>
          </p:cNvPr>
          <p:cNvPicPr>
            <a:picLocks noChangeAspect="1"/>
          </p:cNvPicPr>
          <p:nvPr/>
        </p:nvPicPr>
        <p:blipFill>
          <a:blip r:embed="rId3"/>
          <a:stretch>
            <a:fillRect/>
          </a:stretch>
        </p:blipFill>
        <p:spPr>
          <a:xfrm>
            <a:off x="4747986" y="2785560"/>
            <a:ext cx="5920014" cy="3707101"/>
          </a:xfrm>
          <a:prstGeom prst="rect">
            <a:avLst/>
          </a:prstGeom>
        </p:spPr>
      </p:pic>
    </p:spTree>
    <p:extLst>
      <p:ext uri="{BB962C8B-B14F-4D97-AF65-F5344CB8AC3E}">
        <p14:creationId xmlns:p14="http://schemas.microsoft.com/office/powerpoint/2010/main" val="49967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8">
            <a:extLst>
              <a:ext uri="{FF2B5EF4-FFF2-40B4-BE49-F238E27FC236}">
                <a16:creationId xmlns:a16="http://schemas.microsoft.com/office/drawing/2014/main" id="{D86DE6A5-5A95-4128-AF39-1D44B3FBA5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7" y="1"/>
            <a:ext cx="9217026"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6">
            <a:extLst>
              <a:ext uri="{FF2B5EF4-FFF2-40B4-BE49-F238E27FC236}">
                <a16:creationId xmlns:a16="http://schemas.microsoft.com/office/drawing/2014/main" id="{17E97128-D82A-4992-AD30-F9EAF300F0C8}"/>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7487" y="519113"/>
            <a:ext cx="9217026"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C8573B07-C577-4167-897E-0148668531AF}"/>
              </a:ext>
            </a:extLst>
          </p:cNvPr>
          <p:cNvSpPr>
            <a:spLocks noChangeArrowheads="1"/>
          </p:cNvSpPr>
          <p:nvPr/>
        </p:nvSpPr>
        <p:spPr bwMode="auto">
          <a:xfrm>
            <a:off x="1525589" y="4835804"/>
            <a:ext cx="9178925" cy="2031325"/>
          </a:xfrm>
          <a:prstGeom prst="rect">
            <a:avLst/>
          </a:prstGeom>
          <a:solidFill>
            <a:schemeClr val="bg1"/>
          </a:solidFill>
          <a:ln>
            <a:noFill/>
          </a:ln>
        </p:spPr>
        <p:txBody>
          <a:bodyPr anchor="ctr">
            <a:spAutoFit/>
          </a:bodyPr>
          <a:lstStyle/>
          <a:p>
            <a:pPr algn="ctr">
              <a:buClr>
                <a:srgbClr val="000000"/>
              </a:buClr>
              <a:buSzPct val="100000"/>
              <a:buFont typeface="Times New Roman" panose="02020603050405020304" pitchFamily="18" charset="0"/>
              <a:buNone/>
            </a:pPr>
            <a:r>
              <a:rPr lang="en-GB" altLang="en-US" b="1" dirty="0"/>
              <a:t>US Drone Strike Statistics 2004-2018</a:t>
            </a:r>
            <a:br>
              <a:rPr lang="en-GB" altLang="en-US" b="1" dirty="0"/>
            </a:br>
            <a:r>
              <a:rPr lang="en-GB" altLang="en-US" dirty="0"/>
              <a:t>Minimum Confirmed Strikes: 4,809</a:t>
            </a:r>
          </a:p>
          <a:p>
            <a:pPr lvl="1" algn="ctr">
              <a:buFont typeface="Times New Roman" panose="02020603050405020304" pitchFamily="18" charset="0"/>
              <a:buNone/>
            </a:pPr>
            <a:r>
              <a:rPr lang="en-GB" altLang="en-US" dirty="0"/>
              <a:t>Total Killed: 7,584 – 10,918</a:t>
            </a:r>
          </a:p>
          <a:p>
            <a:pPr lvl="1" algn="ctr">
              <a:buFont typeface="Times New Roman" panose="02020603050405020304" pitchFamily="18" charset="0"/>
              <a:buNone/>
            </a:pPr>
            <a:r>
              <a:rPr lang="en-GB" altLang="en-US" dirty="0"/>
              <a:t>Civilians Killed: 751 – 1,555</a:t>
            </a:r>
          </a:p>
          <a:p>
            <a:pPr lvl="1" algn="ctr">
              <a:buFont typeface="Times New Roman" panose="02020603050405020304" pitchFamily="18" charset="0"/>
              <a:buNone/>
            </a:pPr>
            <a:r>
              <a:rPr lang="en-GB" altLang="en-US" dirty="0"/>
              <a:t>Children Killed: 252 - 345</a:t>
            </a:r>
          </a:p>
          <a:p>
            <a:pPr lvl="1" algn="ctr">
              <a:buFont typeface="Times New Roman" panose="02020603050405020304" pitchFamily="18" charset="0"/>
              <a:buNone/>
            </a:pPr>
            <a:r>
              <a:rPr lang="en-GB" altLang="en-US" dirty="0"/>
              <a:t>Total of US actions and resulting deaths in Pakistan, Afghanistan, Somalia, Yemen from </a:t>
            </a:r>
            <a:r>
              <a:rPr lang="en-GB" altLang="en-US" i="1" dirty="0"/>
              <a:t>the Bureau of Investigative Journalism</a:t>
            </a:r>
          </a:p>
        </p:txBody>
      </p:sp>
      <p:sp>
        <p:nvSpPr>
          <p:cNvPr id="5125" name="Text Box 2">
            <a:extLst>
              <a:ext uri="{FF2B5EF4-FFF2-40B4-BE49-F238E27FC236}">
                <a16:creationId xmlns:a16="http://schemas.microsoft.com/office/drawing/2014/main" id="{3B20B18E-D321-472C-A2F3-A9D9DBEFAAF4}"/>
              </a:ext>
            </a:extLst>
          </p:cNvPr>
          <p:cNvSpPr txBox="1">
            <a:spLocks noChangeArrowheads="1"/>
          </p:cNvSpPr>
          <p:nvPr/>
        </p:nvSpPr>
        <p:spPr bwMode="auto">
          <a:xfrm>
            <a:off x="2208214" y="101601"/>
            <a:ext cx="7920037" cy="8791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spcBef>
                <a:spcPts val="8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panose="020B0604020202020204" pitchFamily="34" charset="0"/>
                <a:ea typeface="MS PGothic" panose="020B0600070205080204" pitchFamily="34" charset="-128"/>
              </a:defRPr>
            </a:lvl9pPr>
          </a:lstStyle>
          <a:p>
            <a:pPr algn="ctr">
              <a:spcBef>
                <a:spcPct val="0"/>
              </a:spcBef>
              <a:buClrTx/>
              <a:buFontTx/>
              <a:buNone/>
            </a:pPr>
            <a:r>
              <a:rPr lang="en-GB" altLang="en-US" sz="3600" b="1" dirty="0">
                <a:solidFill>
                  <a:schemeClr val="tx1">
                    <a:lumMod val="95000"/>
                  </a:schemeClr>
                </a:solidFill>
                <a:latin typeface="Eras Demi ITC" pitchFamily="34" charset="0"/>
                <a:ea typeface="+mn-ea"/>
              </a:rPr>
              <a:t>Armed drones</a:t>
            </a:r>
          </a:p>
        </p:txBody>
      </p:sp>
      <p:sp>
        <p:nvSpPr>
          <p:cNvPr id="2" name="Slide Number Placeholder 1">
            <a:extLst>
              <a:ext uri="{FF2B5EF4-FFF2-40B4-BE49-F238E27FC236}">
                <a16:creationId xmlns:a16="http://schemas.microsoft.com/office/drawing/2014/main" id="{4F9EBA9E-966A-4229-8437-F05159DA3C8A}"/>
              </a:ext>
            </a:extLst>
          </p:cNvPr>
          <p:cNvSpPr>
            <a:spLocks noGrp="1"/>
          </p:cNvSpPr>
          <p:nvPr>
            <p:ph type="sldNum" sz="quarter" idx="12"/>
          </p:nvPr>
        </p:nvSpPr>
        <p:spPr/>
        <p:txBody>
          <a:bodyPr/>
          <a:lstStyle/>
          <a:p>
            <a:fld id="{F6F8D2D5-406F-4F8E-A735-88381A4113B1}" type="slidenum">
              <a:rPr lang="en-GB" smtClean="0"/>
              <a:pPr/>
              <a:t>10</a:t>
            </a:fld>
            <a:endParaRPr lang="en-GB"/>
          </a:p>
        </p:txBody>
      </p:sp>
    </p:spTree>
    <p:extLst>
      <p:ext uri="{BB962C8B-B14F-4D97-AF65-F5344CB8AC3E}">
        <p14:creationId xmlns:p14="http://schemas.microsoft.com/office/powerpoint/2010/main" val="1967022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a:extLst>
              <a:ext uri="{FF2B5EF4-FFF2-40B4-BE49-F238E27FC236}">
                <a16:creationId xmlns:a16="http://schemas.microsoft.com/office/drawing/2014/main" id="{4B51E7C8-DB52-47E4-99A4-A65E7905F8C8}"/>
              </a:ext>
            </a:extLst>
          </p:cNvPr>
          <p:cNvSpPr txBox="1">
            <a:spLocks noChangeArrowheads="1"/>
          </p:cNvSpPr>
          <p:nvPr/>
        </p:nvSpPr>
        <p:spPr bwMode="auto">
          <a:xfrm>
            <a:off x="1631951" y="115889"/>
            <a:ext cx="5688013" cy="4031873"/>
          </a:xfrm>
          <a:prstGeom prst="rect">
            <a:avLst/>
          </a:prstGeom>
          <a:noFill/>
          <a:ln>
            <a:noFill/>
          </a:ln>
        </p:spPr>
        <p:txBody>
          <a:bodyPr>
            <a:spAutoFit/>
          </a:bodyPr>
          <a:lstStyle/>
          <a:p>
            <a:pPr algn="ctr"/>
            <a:r>
              <a:rPr lang="en-GB" altLang="en-US" sz="3600" b="1" dirty="0">
                <a:solidFill>
                  <a:schemeClr val="tx1">
                    <a:lumMod val="95000"/>
                  </a:schemeClr>
                </a:solidFill>
                <a:latin typeface="Eras Demi ITC" pitchFamily="34" charset="0"/>
              </a:rPr>
              <a:t>UK Cooperation</a:t>
            </a:r>
          </a:p>
          <a:p>
            <a:br>
              <a:rPr lang="en-GB" altLang="en-US" sz="2400" b="1" dirty="0">
                <a:solidFill>
                  <a:schemeClr val="bg1"/>
                </a:solidFill>
              </a:rPr>
            </a:br>
            <a:r>
              <a:rPr lang="en-GB" altLang="en-US" sz="2400" dirty="0"/>
              <a:t>USAF </a:t>
            </a:r>
            <a:r>
              <a:rPr lang="en-GB" altLang="en-US" sz="2400" dirty="0" err="1"/>
              <a:t>Croughton</a:t>
            </a:r>
            <a:r>
              <a:rPr lang="en-GB" altLang="en-US" sz="2400" dirty="0"/>
              <a:t>, </a:t>
            </a:r>
            <a:r>
              <a:rPr lang="en-GB" altLang="en-US" sz="2400" dirty="0" err="1"/>
              <a:t>Menwith</a:t>
            </a:r>
            <a:r>
              <a:rPr lang="en-GB" altLang="en-US" sz="2400" dirty="0"/>
              <a:t> Hill, Molesworth, </a:t>
            </a:r>
            <a:r>
              <a:rPr lang="en-GB" altLang="en-US" sz="2400" dirty="0" err="1"/>
              <a:t>Bude</a:t>
            </a:r>
            <a:r>
              <a:rPr lang="en-GB" altLang="en-US" sz="2400" dirty="0"/>
              <a:t> and Digby, provide critical support to the US lethal drone programme &amp; the</a:t>
            </a:r>
          </a:p>
          <a:p>
            <a:r>
              <a:rPr lang="en-GB" altLang="en-US" sz="2400" dirty="0"/>
              <a:t>surveillance and</a:t>
            </a:r>
            <a:br>
              <a:rPr lang="en-GB" altLang="en-US" sz="2400" dirty="0"/>
            </a:br>
            <a:r>
              <a:rPr lang="en-GB" altLang="en-US" sz="2400" dirty="0"/>
              <a:t>intelligence </a:t>
            </a:r>
            <a:br>
              <a:rPr lang="en-GB" altLang="en-US" sz="2400" dirty="0"/>
            </a:br>
            <a:r>
              <a:rPr lang="en-GB" altLang="en-US" sz="2400" dirty="0"/>
              <a:t>operations</a:t>
            </a:r>
            <a:br>
              <a:rPr lang="en-GB" altLang="en-US" sz="2400" dirty="0"/>
            </a:br>
            <a:r>
              <a:rPr lang="en-GB" altLang="en-US" sz="2400" dirty="0"/>
              <a:t>that support it. </a:t>
            </a:r>
          </a:p>
          <a:p>
            <a:endParaRPr lang="en-GB" altLang="en-US" sz="2800" dirty="0"/>
          </a:p>
        </p:txBody>
      </p:sp>
      <p:pic>
        <p:nvPicPr>
          <p:cNvPr id="38915" name="Picture 2" descr="C:\Users\david\My Webs\gnet\images\articles\digby_aerial_view.jpg">
            <a:extLst>
              <a:ext uri="{FF2B5EF4-FFF2-40B4-BE49-F238E27FC236}">
                <a16:creationId xmlns:a16="http://schemas.microsoft.com/office/drawing/2014/main" id="{D8CF1840-383C-46A0-B417-10A747E9319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42038" y="4367214"/>
            <a:ext cx="4057650"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6" name="Picture 2" descr="http://s3.amazonaws.com/cme_public_images/www_ehow_com/photos.demandstudios.com/getty/article/88/96/77559906_XS.jpg">
            <a:extLst>
              <a:ext uri="{FF2B5EF4-FFF2-40B4-BE49-F238E27FC236}">
                <a16:creationId xmlns:a16="http://schemas.microsoft.com/office/drawing/2014/main" id="{36D52844-0416-4906-998A-076507CA52A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989" y="2159001"/>
            <a:ext cx="3095625"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22">
            <a:extLst>
              <a:ext uri="{FF2B5EF4-FFF2-40B4-BE49-F238E27FC236}">
                <a16:creationId xmlns:a16="http://schemas.microsoft.com/office/drawing/2014/main" id="{5A1E58F9-FA09-41EC-B5F2-5294835300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9964" y="117475"/>
            <a:ext cx="3240087"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Picture 19">
            <a:extLst>
              <a:ext uri="{FF2B5EF4-FFF2-40B4-BE49-F238E27FC236}">
                <a16:creationId xmlns:a16="http://schemas.microsoft.com/office/drawing/2014/main" id="{C2CEF436-D044-4A6A-964D-8A6D69F5CA8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17701" y="4362450"/>
            <a:ext cx="34575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Picture 24">
            <a:extLst>
              <a:ext uri="{FF2B5EF4-FFF2-40B4-BE49-F238E27FC236}">
                <a16:creationId xmlns:a16="http://schemas.microsoft.com/office/drawing/2014/main" id="{7481FD1B-D35E-434D-AB35-84A1A7801BD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16413" y="2708276"/>
            <a:ext cx="2932112" cy="219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AAC319F-5990-43B8-B556-C5DA3CD23A03}"/>
              </a:ext>
            </a:extLst>
          </p:cNvPr>
          <p:cNvSpPr>
            <a:spLocks noGrp="1"/>
          </p:cNvSpPr>
          <p:nvPr>
            <p:ph type="sldNum" sz="quarter" idx="12"/>
          </p:nvPr>
        </p:nvSpPr>
        <p:spPr/>
        <p:txBody>
          <a:bodyPr/>
          <a:lstStyle/>
          <a:p>
            <a:fld id="{F6F8D2D5-406F-4F8E-A735-88381A4113B1}" type="slidenum">
              <a:rPr lang="en-GB" smtClean="0"/>
              <a:pPr/>
              <a:t>11</a:t>
            </a:fld>
            <a:endParaRPr lang="en-GB"/>
          </a:p>
        </p:txBody>
      </p:sp>
    </p:spTree>
    <p:extLst>
      <p:ext uri="{BB962C8B-B14F-4D97-AF65-F5344CB8AC3E}">
        <p14:creationId xmlns:p14="http://schemas.microsoft.com/office/powerpoint/2010/main" val="14937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A1DF0-05A1-57C0-E48F-57CD68A762AD}"/>
              </a:ext>
            </a:extLst>
          </p:cNvPr>
          <p:cNvSpPr>
            <a:spLocks noGrp="1"/>
          </p:cNvSpPr>
          <p:nvPr>
            <p:ph type="title"/>
          </p:nvPr>
        </p:nvSpPr>
        <p:spPr/>
        <p:txBody>
          <a:bodyPr/>
          <a:lstStyle/>
          <a:p>
            <a:r>
              <a:rPr lang="en-US" dirty="0"/>
              <a:t>Who pays?</a:t>
            </a:r>
          </a:p>
        </p:txBody>
      </p:sp>
      <p:sp>
        <p:nvSpPr>
          <p:cNvPr id="3" name="Content Placeholder 2">
            <a:extLst>
              <a:ext uri="{FF2B5EF4-FFF2-40B4-BE49-F238E27FC236}">
                <a16:creationId xmlns:a16="http://schemas.microsoft.com/office/drawing/2014/main" id="{48756BDB-B04C-FC45-DA5E-C8297E572A91}"/>
              </a:ext>
            </a:extLst>
          </p:cNvPr>
          <p:cNvSpPr>
            <a:spLocks noGrp="1"/>
          </p:cNvSpPr>
          <p:nvPr>
            <p:ph idx="1"/>
          </p:nvPr>
        </p:nvSpPr>
        <p:spPr/>
        <p:txBody>
          <a:bodyPr/>
          <a:lstStyle/>
          <a:p>
            <a:r>
              <a:rPr lang="en-US" dirty="0"/>
              <a:t>US government</a:t>
            </a:r>
          </a:p>
          <a:p>
            <a:r>
              <a:rPr lang="en-US" dirty="0"/>
              <a:t>US Commercial interests</a:t>
            </a:r>
          </a:p>
          <a:p>
            <a:r>
              <a:rPr lang="en-US" dirty="0"/>
              <a:t>UK pays for use of NHS, education and other services.</a:t>
            </a:r>
          </a:p>
          <a:p>
            <a:r>
              <a:rPr lang="en-US" dirty="0"/>
              <a:t>US personnel do not pay UK income tax.</a:t>
            </a:r>
          </a:p>
        </p:txBody>
      </p:sp>
    </p:spTree>
    <p:extLst>
      <p:ext uri="{BB962C8B-B14F-4D97-AF65-F5344CB8AC3E}">
        <p14:creationId xmlns:p14="http://schemas.microsoft.com/office/powerpoint/2010/main" val="34054900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FAB3D-A4EE-0EBB-C294-1A3DCF95E9CD}"/>
              </a:ext>
            </a:extLst>
          </p:cNvPr>
          <p:cNvSpPr>
            <a:spLocks noGrp="1"/>
          </p:cNvSpPr>
          <p:nvPr>
            <p:ph type="title"/>
          </p:nvPr>
        </p:nvSpPr>
        <p:spPr/>
        <p:txBody>
          <a:bodyPr/>
          <a:lstStyle/>
          <a:p>
            <a:r>
              <a:rPr lang="en-US" dirty="0"/>
              <a:t>Consequences of Menwith Hill?</a:t>
            </a:r>
          </a:p>
        </p:txBody>
      </p:sp>
      <p:sp>
        <p:nvSpPr>
          <p:cNvPr id="3" name="Content Placeholder 2">
            <a:extLst>
              <a:ext uri="{FF2B5EF4-FFF2-40B4-BE49-F238E27FC236}">
                <a16:creationId xmlns:a16="http://schemas.microsoft.com/office/drawing/2014/main" id="{0BE92A6D-C32F-FDE1-226C-D0BDCECA2FB3}"/>
              </a:ext>
            </a:extLst>
          </p:cNvPr>
          <p:cNvSpPr>
            <a:spLocks noGrp="1"/>
          </p:cNvSpPr>
          <p:nvPr>
            <p:ph idx="1"/>
          </p:nvPr>
        </p:nvSpPr>
        <p:spPr>
          <a:xfrm>
            <a:off x="838200" y="2326368"/>
            <a:ext cx="10515600" cy="3072946"/>
          </a:xfrm>
        </p:spPr>
        <p:txBody>
          <a:bodyPr/>
          <a:lstStyle/>
          <a:p>
            <a:r>
              <a:rPr lang="en-US" dirty="0"/>
              <a:t>Target for hostile acts.</a:t>
            </a:r>
          </a:p>
          <a:p>
            <a:endParaRPr lang="en-US" dirty="0"/>
          </a:p>
          <a:p>
            <a:endParaRPr lang="en-US" dirty="0"/>
          </a:p>
          <a:p>
            <a:r>
              <a:rPr lang="en-US" dirty="0"/>
              <a:t>Illegal actions taken from UK soil with no UK Govt involvement. Most such acts unlikely to be publicly reported.</a:t>
            </a:r>
          </a:p>
          <a:p>
            <a:endParaRPr lang="en-US" dirty="0"/>
          </a:p>
        </p:txBody>
      </p:sp>
    </p:spTree>
    <p:extLst>
      <p:ext uri="{BB962C8B-B14F-4D97-AF65-F5344CB8AC3E}">
        <p14:creationId xmlns:p14="http://schemas.microsoft.com/office/powerpoint/2010/main" val="1286984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ED2573DC-117A-551A-4EA4-C91CA732E9A8}"/>
              </a:ext>
            </a:extLst>
          </p:cNvPr>
          <p:cNvPicPr>
            <a:picLocks noChangeAspect="1"/>
          </p:cNvPicPr>
          <p:nvPr/>
        </p:nvPicPr>
        <p:blipFill>
          <a:blip r:embed="rId2"/>
          <a:stretch>
            <a:fillRect/>
          </a:stretch>
        </p:blipFill>
        <p:spPr>
          <a:xfrm>
            <a:off x="620437" y="656771"/>
            <a:ext cx="3525828" cy="4909457"/>
          </a:xfrm>
          <a:prstGeom prst="rect">
            <a:avLst/>
          </a:prstGeom>
        </p:spPr>
      </p:pic>
      <p:pic>
        <p:nvPicPr>
          <p:cNvPr id="7" name="Picture 6">
            <a:extLst>
              <a:ext uri="{FF2B5EF4-FFF2-40B4-BE49-F238E27FC236}">
                <a16:creationId xmlns:a16="http://schemas.microsoft.com/office/drawing/2014/main" id="{58992E25-2FA9-B213-8847-690B499EF538}"/>
              </a:ext>
            </a:extLst>
          </p:cNvPr>
          <p:cNvPicPr>
            <a:picLocks noChangeAspect="1"/>
          </p:cNvPicPr>
          <p:nvPr/>
        </p:nvPicPr>
        <p:blipFill>
          <a:blip r:embed="rId3"/>
          <a:stretch>
            <a:fillRect/>
          </a:stretch>
        </p:blipFill>
        <p:spPr>
          <a:xfrm>
            <a:off x="4686300" y="552450"/>
            <a:ext cx="7213854" cy="5013778"/>
          </a:xfrm>
          <a:prstGeom prst="rect">
            <a:avLst/>
          </a:prstGeom>
        </p:spPr>
      </p:pic>
    </p:spTree>
    <p:extLst>
      <p:ext uri="{BB962C8B-B14F-4D97-AF65-F5344CB8AC3E}">
        <p14:creationId xmlns:p14="http://schemas.microsoft.com/office/powerpoint/2010/main" val="2837687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722646A5-A0A9-C6D3-892C-C93C057F6351}"/>
              </a:ext>
            </a:extLst>
          </p:cNvPr>
          <p:cNvPicPr>
            <a:picLocks noChangeAspect="1"/>
          </p:cNvPicPr>
          <p:nvPr/>
        </p:nvPicPr>
        <p:blipFill>
          <a:blip r:embed="rId2"/>
          <a:stretch>
            <a:fillRect/>
          </a:stretch>
        </p:blipFill>
        <p:spPr>
          <a:xfrm>
            <a:off x="789532" y="1137950"/>
            <a:ext cx="10612936" cy="3789650"/>
          </a:xfrm>
          <a:prstGeom prst="rect">
            <a:avLst/>
          </a:prstGeom>
        </p:spPr>
      </p:pic>
    </p:spTree>
    <p:extLst>
      <p:ext uri="{BB962C8B-B14F-4D97-AF65-F5344CB8AC3E}">
        <p14:creationId xmlns:p14="http://schemas.microsoft.com/office/powerpoint/2010/main" val="2727556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5F44080-1FF5-0682-DA86-622B3553DDDD}"/>
              </a:ext>
            </a:extLst>
          </p:cNvPr>
          <p:cNvPicPr>
            <a:picLocks noChangeAspect="1"/>
          </p:cNvPicPr>
          <p:nvPr/>
        </p:nvPicPr>
        <p:blipFill>
          <a:blip r:embed="rId2"/>
          <a:stretch>
            <a:fillRect/>
          </a:stretch>
        </p:blipFill>
        <p:spPr>
          <a:xfrm>
            <a:off x="644588" y="729343"/>
            <a:ext cx="10687440" cy="4873783"/>
          </a:xfrm>
          <a:prstGeom prst="rect">
            <a:avLst/>
          </a:prstGeom>
        </p:spPr>
      </p:pic>
    </p:spTree>
    <p:extLst>
      <p:ext uri="{BB962C8B-B14F-4D97-AF65-F5344CB8AC3E}">
        <p14:creationId xmlns:p14="http://schemas.microsoft.com/office/powerpoint/2010/main" val="1539451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7979F8-8BCB-C1DF-39BE-D829983A7B2E}"/>
              </a:ext>
            </a:extLst>
          </p:cNvPr>
          <p:cNvSpPr>
            <a:spLocks noGrp="1"/>
          </p:cNvSpPr>
          <p:nvPr>
            <p:ph idx="1"/>
          </p:nvPr>
        </p:nvSpPr>
        <p:spPr>
          <a:xfrm>
            <a:off x="947057" y="1335768"/>
            <a:ext cx="10515600" cy="4351338"/>
          </a:xfrm>
        </p:spPr>
        <p:txBody>
          <a:bodyPr/>
          <a:lstStyle/>
          <a:p>
            <a:r>
              <a:rPr lang="en-US" dirty="0"/>
              <a:t>Unaccountable and shielded by secrecy.</a:t>
            </a:r>
          </a:p>
          <a:p>
            <a:r>
              <a:rPr lang="en-US" dirty="0"/>
              <a:t>Questionable surveillance undertaken using vast amounts of data.</a:t>
            </a:r>
          </a:p>
          <a:p>
            <a:r>
              <a:rPr lang="en-US" dirty="0"/>
              <a:t>Lethal operations facilitated by Menwith Hill have a high ratio of collateral damage.</a:t>
            </a:r>
          </a:p>
          <a:p>
            <a:r>
              <a:rPr lang="en-US" sz="3600" b="1" dirty="0"/>
              <a:t>No person, organisation or country is held to account for the actions of Menwith Hill.</a:t>
            </a:r>
          </a:p>
        </p:txBody>
      </p:sp>
    </p:spTree>
    <p:extLst>
      <p:ext uri="{BB962C8B-B14F-4D97-AF65-F5344CB8AC3E}">
        <p14:creationId xmlns:p14="http://schemas.microsoft.com/office/powerpoint/2010/main" val="318951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B07E3-A835-1CBA-65A7-D410915A89AB}"/>
              </a:ext>
            </a:extLst>
          </p:cNvPr>
          <p:cNvSpPr>
            <a:spLocks noGrp="1"/>
          </p:cNvSpPr>
          <p:nvPr>
            <p:ph type="title"/>
          </p:nvPr>
        </p:nvSpPr>
        <p:spPr/>
        <p:txBody>
          <a:bodyPr/>
          <a:lstStyle/>
          <a:p>
            <a:r>
              <a:rPr lang="en-US" dirty="0"/>
              <a:t>The Menwith Hill Accountability Campaign demands:</a:t>
            </a:r>
          </a:p>
        </p:txBody>
      </p:sp>
      <p:sp>
        <p:nvSpPr>
          <p:cNvPr id="3" name="Content Placeholder 2">
            <a:extLst>
              <a:ext uri="{FF2B5EF4-FFF2-40B4-BE49-F238E27FC236}">
                <a16:creationId xmlns:a16="http://schemas.microsoft.com/office/drawing/2014/main" id="{F7588943-B84D-1047-51B9-BF933AEA5699}"/>
              </a:ext>
            </a:extLst>
          </p:cNvPr>
          <p:cNvSpPr>
            <a:spLocks noGrp="1"/>
          </p:cNvSpPr>
          <p:nvPr>
            <p:ph idx="1"/>
          </p:nvPr>
        </p:nvSpPr>
        <p:spPr>
          <a:xfrm>
            <a:off x="838200" y="2021568"/>
            <a:ext cx="10515600" cy="4351338"/>
          </a:xfrm>
        </p:spPr>
        <p:txBody>
          <a:bodyPr/>
          <a:lstStyle/>
          <a:p>
            <a:r>
              <a:rPr lang="en-US" dirty="0"/>
              <a:t>That any US military activity carried out at Menwith Hill be carried out in such a way as to make those responsible fully accountable to the UK;</a:t>
            </a:r>
          </a:p>
          <a:p>
            <a:endParaRPr lang="en-US" dirty="0"/>
          </a:p>
          <a:p>
            <a:r>
              <a:rPr lang="en-US" dirty="0"/>
              <a:t>That all US military and security activity in the UK comply with UK and international law;</a:t>
            </a:r>
          </a:p>
          <a:p>
            <a:endParaRPr lang="en-US" dirty="0"/>
          </a:p>
          <a:p>
            <a:r>
              <a:rPr lang="en-US" dirty="0"/>
              <a:t>The cessation of all illegal UK and US military and security activity in the UK.</a:t>
            </a:r>
          </a:p>
        </p:txBody>
      </p:sp>
      <p:pic>
        <p:nvPicPr>
          <p:cNvPr id="5" name="Picture 4">
            <a:extLst>
              <a:ext uri="{FF2B5EF4-FFF2-40B4-BE49-F238E27FC236}">
                <a16:creationId xmlns:a16="http://schemas.microsoft.com/office/drawing/2014/main" id="{B64224CF-DA83-3DA1-3FAC-E3578C8B74B3}"/>
              </a:ext>
            </a:extLst>
          </p:cNvPr>
          <p:cNvPicPr>
            <a:picLocks noChangeAspect="1"/>
          </p:cNvPicPr>
          <p:nvPr/>
        </p:nvPicPr>
        <p:blipFill>
          <a:blip r:embed="rId3"/>
          <a:stretch>
            <a:fillRect/>
          </a:stretch>
        </p:blipFill>
        <p:spPr>
          <a:xfrm>
            <a:off x="10576474" y="230188"/>
            <a:ext cx="1353198" cy="1460500"/>
          </a:xfrm>
          <a:prstGeom prst="rect">
            <a:avLst/>
          </a:prstGeom>
        </p:spPr>
      </p:pic>
    </p:spTree>
    <p:extLst>
      <p:ext uri="{BB962C8B-B14F-4D97-AF65-F5344CB8AC3E}">
        <p14:creationId xmlns:p14="http://schemas.microsoft.com/office/powerpoint/2010/main" val="38224131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F773E-F97E-AB0D-8F4D-B70FB27DE43C}"/>
              </a:ext>
            </a:extLst>
          </p:cNvPr>
          <p:cNvSpPr>
            <a:spLocks noGrp="1"/>
          </p:cNvSpPr>
          <p:nvPr>
            <p:ph type="title"/>
          </p:nvPr>
        </p:nvSpPr>
        <p:spPr/>
        <p:txBody>
          <a:bodyPr/>
          <a:lstStyle/>
          <a:p>
            <a:r>
              <a:rPr lang="en-US" dirty="0"/>
              <a:t>Accountability</a:t>
            </a:r>
          </a:p>
        </p:txBody>
      </p:sp>
      <p:sp>
        <p:nvSpPr>
          <p:cNvPr id="3" name="Content Placeholder 2">
            <a:extLst>
              <a:ext uri="{FF2B5EF4-FFF2-40B4-BE49-F238E27FC236}">
                <a16:creationId xmlns:a16="http://schemas.microsoft.com/office/drawing/2014/main" id="{20D0B8F6-283F-B0B9-F761-174AE6CA88C8}"/>
              </a:ext>
            </a:extLst>
          </p:cNvPr>
          <p:cNvSpPr>
            <a:spLocks noGrp="1"/>
          </p:cNvSpPr>
          <p:nvPr>
            <p:ph idx="1"/>
          </p:nvPr>
        </p:nvSpPr>
        <p:spPr/>
        <p:txBody>
          <a:bodyPr>
            <a:normAutofit lnSpcReduction="10000"/>
          </a:bodyPr>
          <a:lstStyle/>
          <a:p>
            <a:pPr>
              <a:buFont typeface="Wingdings" pitchFamily="2" charset="2"/>
              <a:buChar char="v"/>
            </a:pPr>
            <a:r>
              <a:rPr lang="en-GB" b="1" i="0" u="none" strike="noStrike" dirty="0">
                <a:solidFill>
                  <a:srgbClr val="1D2A57"/>
                </a:solidFill>
                <a:effectLst/>
                <a:latin typeface="Arial" panose="020B0604020202020204" pitchFamily="34" charset="0"/>
              </a:rPr>
              <a:t>Several definitions.</a:t>
            </a:r>
          </a:p>
          <a:p>
            <a:pPr>
              <a:buFont typeface="Wingdings" pitchFamily="2" charset="2"/>
              <a:buChar char="v"/>
            </a:pPr>
            <a:endParaRPr lang="en-GB" b="1" dirty="0">
              <a:solidFill>
                <a:srgbClr val="1D2A57"/>
              </a:solidFill>
              <a:latin typeface="Arial" panose="020B0604020202020204" pitchFamily="34" charset="0"/>
            </a:endParaRPr>
          </a:p>
          <a:p>
            <a:pPr>
              <a:buFont typeface="Wingdings" pitchFamily="2" charset="2"/>
              <a:buChar char="v"/>
            </a:pPr>
            <a:r>
              <a:rPr lang="en-GB" b="1" i="0" u="none" strike="noStrike" dirty="0">
                <a:solidFill>
                  <a:srgbClr val="1D2A57"/>
                </a:solidFill>
                <a:effectLst/>
                <a:latin typeface="Arial" panose="020B0604020202020204" pitchFamily="34" charset="0"/>
              </a:rPr>
              <a:t>Key elements are:   Responsibility									Control										Governance</a:t>
            </a:r>
          </a:p>
          <a:p>
            <a:pPr marL="0" indent="0">
              <a:buNone/>
            </a:pPr>
            <a:r>
              <a:rPr lang="en-GB" b="1" dirty="0">
                <a:solidFill>
                  <a:srgbClr val="1D2A57"/>
                </a:solidFill>
                <a:latin typeface="Arial" panose="020B0604020202020204" pitchFamily="34" charset="0"/>
              </a:rPr>
              <a:t>				</a:t>
            </a:r>
            <a:r>
              <a:rPr lang="en-GB" b="1" dirty="0">
                <a:solidFill>
                  <a:srgbClr val="1D2A57"/>
                </a:solidFill>
                <a:highlight>
                  <a:srgbClr val="FFFF00"/>
                </a:highlight>
                <a:latin typeface="Arial" panose="020B0604020202020204" pitchFamily="34" charset="0"/>
              </a:rPr>
              <a:t>Trust</a:t>
            </a:r>
            <a:endParaRPr lang="en-GB" b="1" i="0" u="none" strike="noStrike" dirty="0">
              <a:solidFill>
                <a:srgbClr val="1D2A57"/>
              </a:solidFill>
              <a:effectLst/>
              <a:highlight>
                <a:srgbClr val="FFFF00"/>
              </a:highlight>
              <a:latin typeface="Arial" panose="020B0604020202020204" pitchFamily="34" charset="0"/>
            </a:endParaRPr>
          </a:p>
          <a:p>
            <a:pPr marL="0" indent="0">
              <a:buNone/>
            </a:pPr>
            <a:endParaRPr lang="en-GB" b="1" i="0" u="none" strike="noStrike" dirty="0">
              <a:solidFill>
                <a:srgbClr val="1D2A57"/>
              </a:solidFill>
              <a:effectLst/>
              <a:latin typeface="Arial" panose="020B0604020202020204" pitchFamily="34" charset="0"/>
            </a:endParaRPr>
          </a:p>
          <a:p>
            <a:pPr>
              <a:buFont typeface="Wingdings" pitchFamily="2" charset="2"/>
              <a:buChar char="v"/>
            </a:pPr>
            <a:r>
              <a:rPr lang="en-GB" b="1" i="0" u="none" strike="noStrike" dirty="0">
                <a:solidFill>
                  <a:srgbClr val="1D2A57"/>
                </a:solidFill>
                <a:effectLst/>
                <a:latin typeface="Arial" panose="020B0604020202020204" pitchFamily="34" charset="0"/>
              </a:rPr>
              <a:t>the </a:t>
            </a:r>
            <a:r>
              <a:rPr lang="en-GB" b="1" i="0" u="none" strike="noStrike" dirty="0">
                <a:solidFill>
                  <a:srgbClr val="1D2A57"/>
                </a:solidFill>
                <a:effectLst/>
                <a:latin typeface="Arial" panose="020B0604020202020204" pitchFamily="34" charset="0"/>
                <a:hlinkClick r:id="rId2" tooltip="fact"/>
              </a:rPr>
              <a:t>fact</a:t>
            </a:r>
            <a:r>
              <a:rPr lang="en-GB" b="1" i="0" u="none" strike="noStrike" dirty="0">
                <a:solidFill>
                  <a:srgbClr val="1D2A57"/>
                </a:solidFill>
                <a:effectLst/>
                <a:latin typeface="Arial" panose="020B0604020202020204" pitchFamily="34" charset="0"/>
              </a:rPr>
              <a:t> of being </a:t>
            </a:r>
            <a:r>
              <a:rPr lang="en-GB" b="1" i="0" u="none" strike="noStrike" dirty="0">
                <a:solidFill>
                  <a:srgbClr val="1D2A57"/>
                </a:solidFill>
                <a:effectLst/>
                <a:latin typeface="Arial" panose="020B0604020202020204" pitchFamily="34" charset="0"/>
                <a:hlinkClick r:id="rId3" tooltip="responsible"/>
              </a:rPr>
              <a:t>responsible</a:t>
            </a:r>
            <a:r>
              <a:rPr lang="en-GB" b="1" i="0" u="none" strike="noStrike" dirty="0">
                <a:solidFill>
                  <a:srgbClr val="1D2A57"/>
                </a:solidFill>
                <a:effectLst/>
                <a:latin typeface="Arial" panose="020B0604020202020204" pitchFamily="34" charset="0"/>
              </a:rPr>
              <a:t> for what you do and </a:t>
            </a:r>
            <a:r>
              <a:rPr lang="en-GB" b="1" i="0" u="none" strike="noStrike" dirty="0">
                <a:solidFill>
                  <a:srgbClr val="1D2A57"/>
                </a:solidFill>
                <a:effectLst/>
                <a:latin typeface="Arial" panose="020B0604020202020204" pitchFamily="34" charset="0"/>
                <a:hlinkClick r:id="rId4" tooltip="able"/>
              </a:rPr>
              <a:t>able</a:t>
            </a:r>
            <a:r>
              <a:rPr lang="en-GB" b="1" i="0" u="none" strike="noStrike" dirty="0">
                <a:solidFill>
                  <a:srgbClr val="1D2A57"/>
                </a:solidFill>
                <a:effectLst/>
                <a:latin typeface="Arial" panose="020B0604020202020204" pitchFamily="34" charset="0"/>
              </a:rPr>
              <a:t> to give a </a:t>
            </a:r>
            <a:r>
              <a:rPr lang="en-GB" b="1" i="0" u="none" strike="noStrike" dirty="0">
                <a:solidFill>
                  <a:srgbClr val="1D2A57"/>
                </a:solidFill>
                <a:effectLst/>
                <a:latin typeface="Arial" panose="020B0604020202020204" pitchFamily="34" charset="0"/>
                <a:hlinkClick r:id="rId5" tooltip="satisfactory"/>
              </a:rPr>
              <a:t>satisfactory</a:t>
            </a:r>
            <a:r>
              <a:rPr lang="en-GB" b="1" i="0" u="none" strike="noStrike" dirty="0">
                <a:solidFill>
                  <a:srgbClr val="1D2A57"/>
                </a:solidFill>
                <a:effectLst/>
                <a:latin typeface="Arial" panose="020B0604020202020204" pitchFamily="34" charset="0"/>
              </a:rPr>
              <a:t> </a:t>
            </a:r>
            <a:r>
              <a:rPr lang="en-GB" b="1" i="0" u="none" strike="noStrike" dirty="0">
                <a:solidFill>
                  <a:srgbClr val="1D2A57"/>
                </a:solidFill>
                <a:effectLst/>
                <a:latin typeface="Arial" panose="020B0604020202020204" pitchFamily="34" charset="0"/>
                <a:hlinkClick r:id="rId6" tooltip="reason"/>
              </a:rPr>
              <a:t>reason</a:t>
            </a:r>
            <a:r>
              <a:rPr lang="en-GB" b="1" i="0" u="none" strike="noStrike" dirty="0">
                <a:solidFill>
                  <a:srgbClr val="1D2A57"/>
                </a:solidFill>
                <a:effectLst/>
                <a:latin typeface="Arial" panose="020B0604020202020204" pitchFamily="34" charset="0"/>
              </a:rPr>
              <a:t> for it, or the </a:t>
            </a:r>
            <a:r>
              <a:rPr lang="en-GB" b="1" i="0" u="none" strike="noStrike" dirty="0">
                <a:solidFill>
                  <a:srgbClr val="1D2A57"/>
                </a:solidFill>
                <a:effectLst/>
                <a:latin typeface="Arial" panose="020B0604020202020204" pitchFamily="34" charset="0"/>
                <a:hlinkClick r:id="rId7" tooltip="degree"/>
              </a:rPr>
              <a:t>degree</a:t>
            </a:r>
            <a:r>
              <a:rPr lang="en-GB" b="1" i="0" u="none" strike="noStrike" dirty="0">
                <a:solidFill>
                  <a:srgbClr val="1D2A57"/>
                </a:solidFill>
                <a:effectLst/>
                <a:latin typeface="Arial" panose="020B0604020202020204" pitchFamily="34" charset="0"/>
              </a:rPr>
              <a:t> to which this </a:t>
            </a:r>
            <a:r>
              <a:rPr lang="en-GB" b="1" i="0" u="none" strike="noStrike" dirty="0">
                <a:solidFill>
                  <a:srgbClr val="1D2A57"/>
                </a:solidFill>
                <a:effectLst/>
                <a:latin typeface="Arial" panose="020B0604020202020204" pitchFamily="34" charset="0"/>
                <a:hlinkClick r:id="rId8" tooltip="happens"/>
              </a:rPr>
              <a:t>happens</a:t>
            </a:r>
            <a:r>
              <a:rPr lang="en-GB" b="1" i="0" u="none" strike="noStrike" dirty="0">
                <a:solidFill>
                  <a:srgbClr val="1D2A57"/>
                </a:solidFill>
                <a:effectLst/>
                <a:latin typeface="Arial" panose="020B0604020202020204" pitchFamily="34" charset="0"/>
              </a:rPr>
              <a:t>:</a:t>
            </a:r>
            <a:endParaRPr lang="en-US" dirty="0"/>
          </a:p>
        </p:txBody>
      </p:sp>
    </p:spTree>
    <p:extLst>
      <p:ext uri="{BB962C8B-B14F-4D97-AF65-F5344CB8AC3E}">
        <p14:creationId xmlns:p14="http://schemas.microsoft.com/office/powerpoint/2010/main" val="4181410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34FB3AAA-3E4B-DC0E-8803-6C0D0668B18F}"/>
              </a:ext>
            </a:extLst>
          </p:cNvPr>
          <p:cNvPicPr>
            <a:picLocks noChangeAspect="1"/>
          </p:cNvPicPr>
          <p:nvPr/>
        </p:nvPicPr>
        <p:blipFill>
          <a:blip r:embed="rId2"/>
          <a:stretch>
            <a:fillRect/>
          </a:stretch>
        </p:blipFill>
        <p:spPr>
          <a:xfrm>
            <a:off x="808552" y="722085"/>
            <a:ext cx="10192062" cy="4873172"/>
          </a:xfrm>
          <a:prstGeom prst="rect">
            <a:avLst/>
          </a:prstGeom>
        </p:spPr>
      </p:pic>
    </p:spTree>
    <p:extLst>
      <p:ext uri="{BB962C8B-B14F-4D97-AF65-F5344CB8AC3E}">
        <p14:creationId xmlns:p14="http://schemas.microsoft.com/office/powerpoint/2010/main" val="2721842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DEE35-4443-05D7-5E59-2E19540C8405}"/>
              </a:ext>
            </a:extLst>
          </p:cNvPr>
          <p:cNvSpPr>
            <a:spLocks noGrp="1"/>
          </p:cNvSpPr>
          <p:nvPr>
            <p:ph type="title"/>
          </p:nvPr>
        </p:nvSpPr>
        <p:spPr/>
        <p:txBody>
          <a:bodyPr/>
          <a:lstStyle/>
          <a:p>
            <a:r>
              <a:rPr lang="en-US" dirty="0"/>
              <a:t>Name over the door</a:t>
            </a:r>
          </a:p>
        </p:txBody>
      </p:sp>
      <p:sp>
        <p:nvSpPr>
          <p:cNvPr id="4" name="TextBox 3">
            <a:extLst>
              <a:ext uri="{FF2B5EF4-FFF2-40B4-BE49-F238E27FC236}">
                <a16:creationId xmlns:a16="http://schemas.microsoft.com/office/drawing/2014/main" id="{6A70C11A-FE57-EE8C-46B0-74DBC2ADE7E4}"/>
              </a:ext>
            </a:extLst>
          </p:cNvPr>
          <p:cNvSpPr txBox="1"/>
          <p:nvPr/>
        </p:nvSpPr>
        <p:spPr>
          <a:xfrm>
            <a:off x="947057" y="1690688"/>
            <a:ext cx="4600042" cy="923330"/>
          </a:xfrm>
          <a:prstGeom prst="rect">
            <a:avLst/>
          </a:prstGeom>
          <a:noFill/>
        </p:spPr>
        <p:txBody>
          <a:bodyPr wrap="none" rtlCol="0">
            <a:spAutoFit/>
          </a:bodyPr>
          <a:lstStyle/>
          <a:p>
            <a:r>
              <a:rPr lang="en-US" dirty="0"/>
              <a:t>RAF Menwith Hill is actually controlled by </a:t>
            </a:r>
          </a:p>
          <a:p>
            <a:r>
              <a:rPr lang="en-US" dirty="0"/>
              <a:t>the US National Security Agency (NSA) and the </a:t>
            </a:r>
          </a:p>
          <a:p>
            <a:r>
              <a:rPr lang="en-US" dirty="0"/>
              <a:t>US National Reconnaissance Office (NRO)</a:t>
            </a:r>
          </a:p>
        </p:txBody>
      </p:sp>
      <p:pic>
        <p:nvPicPr>
          <p:cNvPr id="5" name="Picture 4">
            <a:extLst>
              <a:ext uri="{FF2B5EF4-FFF2-40B4-BE49-F238E27FC236}">
                <a16:creationId xmlns:a16="http://schemas.microsoft.com/office/drawing/2014/main" id="{4BF5600D-DE2F-4478-5D3E-822248778BC3}"/>
              </a:ext>
            </a:extLst>
          </p:cNvPr>
          <p:cNvPicPr>
            <a:picLocks noChangeAspect="1"/>
          </p:cNvPicPr>
          <p:nvPr/>
        </p:nvPicPr>
        <p:blipFill>
          <a:blip r:embed="rId2"/>
          <a:stretch>
            <a:fillRect/>
          </a:stretch>
        </p:blipFill>
        <p:spPr>
          <a:xfrm>
            <a:off x="475343" y="2772468"/>
            <a:ext cx="6040660" cy="3720407"/>
          </a:xfrm>
          <a:prstGeom prst="rect">
            <a:avLst/>
          </a:prstGeom>
        </p:spPr>
      </p:pic>
      <p:pic>
        <p:nvPicPr>
          <p:cNvPr id="6" name="Picture 5">
            <a:extLst>
              <a:ext uri="{FF2B5EF4-FFF2-40B4-BE49-F238E27FC236}">
                <a16:creationId xmlns:a16="http://schemas.microsoft.com/office/drawing/2014/main" id="{1DF30BBE-D827-B56F-F2C5-5091A12E26C7}"/>
              </a:ext>
            </a:extLst>
          </p:cNvPr>
          <p:cNvPicPr>
            <a:picLocks noChangeAspect="1"/>
          </p:cNvPicPr>
          <p:nvPr/>
        </p:nvPicPr>
        <p:blipFill>
          <a:blip r:embed="rId3"/>
          <a:stretch>
            <a:fillRect/>
          </a:stretch>
        </p:blipFill>
        <p:spPr>
          <a:xfrm>
            <a:off x="6941457" y="1474107"/>
            <a:ext cx="4775200" cy="4432300"/>
          </a:xfrm>
          <a:prstGeom prst="rect">
            <a:avLst/>
          </a:prstGeom>
        </p:spPr>
      </p:pic>
    </p:spTree>
    <p:extLst>
      <p:ext uri="{BB962C8B-B14F-4D97-AF65-F5344CB8AC3E}">
        <p14:creationId xmlns:p14="http://schemas.microsoft.com/office/powerpoint/2010/main" val="857218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4F3D0-6215-AD69-85F0-B6267BEE96E7}"/>
              </a:ext>
            </a:extLst>
          </p:cNvPr>
          <p:cNvSpPr>
            <a:spLocks noGrp="1"/>
          </p:cNvSpPr>
          <p:nvPr>
            <p:ph type="title"/>
          </p:nvPr>
        </p:nvSpPr>
        <p:spPr/>
        <p:txBody>
          <a:bodyPr/>
          <a:lstStyle/>
          <a:p>
            <a:r>
              <a:rPr lang="en-US" dirty="0"/>
              <a:t>What is at Menwith Hill?</a:t>
            </a:r>
          </a:p>
        </p:txBody>
      </p:sp>
      <p:sp>
        <p:nvSpPr>
          <p:cNvPr id="3" name="Content Placeholder 2">
            <a:extLst>
              <a:ext uri="{FF2B5EF4-FFF2-40B4-BE49-F238E27FC236}">
                <a16:creationId xmlns:a16="http://schemas.microsoft.com/office/drawing/2014/main" id="{03CE6A19-4E04-C407-7085-950B9745E72D}"/>
              </a:ext>
            </a:extLst>
          </p:cNvPr>
          <p:cNvSpPr>
            <a:spLocks noGrp="1"/>
          </p:cNvSpPr>
          <p:nvPr>
            <p:ph idx="1"/>
          </p:nvPr>
        </p:nvSpPr>
        <p:spPr/>
        <p:txBody>
          <a:bodyPr/>
          <a:lstStyle/>
          <a:p>
            <a:r>
              <a:rPr lang="en-US" dirty="0"/>
              <a:t>Part of a national and international network of US military bases that exercise varying degrees of local and international control.</a:t>
            </a:r>
          </a:p>
          <a:p>
            <a:r>
              <a:rPr lang="en-US" dirty="0"/>
              <a:t>A communications base with multiple systems in use.</a:t>
            </a:r>
          </a:p>
          <a:p>
            <a:r>
              <a:rPr lang="en-US" dirty="0"/>
              <a:t>Multiple links to surveillance satellites and to ground based telecommunication systems.</a:t>
            </a:r>
          </a:p>
          <a:p>
            <a:r>
              <a:rPr lang="en-US" dirty="0"/>
              <a:t>Able and capable of processing large volumes of data.</a:t>
            </a:r>
          </a:p>
          <a:p>
            <a:r>
              <a:rPr lang="en-US" dirty="0"/>
              <a:t>Not under the control of the UK Government.</a:t>
            </a:r>
          </a:p>
        </p:txBody>
      </p:sp>
    </p:spTree>
    <p:extLst>
      <p:ext uri="{BB962C8B-B14F-4D97-AF65-F5344CB8AC3E}">
        <p14:creationId xmlns:p14="http://schemas.microsoft.com/office/powerpoint/2010/main" val="379451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5CEF8-857A-D9D7-06C2-B9F093E8BB8D}"/>
              </a:ext>
            </a:extLst>
          </p:cNvPr>
          <p:cNvSpPr>
            <a:spLocks noGrp="1"/>
          </p:cNvSpPr>
          <p:nvPr>
            <p:ph type="title"/>
          </p:nvPr>
        </p:nvSpPr>
        <p:spPr/>
        <p:txBody>
          <a:bodyPr/>
          <a:lstStyle/>
          <a:p>
            <a:r>
              <a:rPr lang="en-US" dirty="0"/>
              <a:t>Who is at Menwith Hill?</a:t>
            </a:r>
          </a:p>
        </p:txBody>
      </p:sp>
      <p:sp>
        <p:nvSpPr>
          <p:cNvPr id="3" name="Content Placeholder 2">
            <a:extLst>
              <a:ext uri="{FF2B5EF4-FFF2-40B4-BE49-F238E27FC236}">
                <a16:creationId xmlns:a16="http://schemas.microsoft.com/office/drawing/2014/main" id="{FBDACD6A-E345-8446-7AA5-7B2CCDA6BE6C}"/>
              </a:ext>
            </a:extLst>
          </p:cNvPr>
          <p:cNvSpPr>
            <a:spLocks noGrp="1"/>
          </p:cNvSpPr>
          <p:nvPr>
            <p:ph idx="1"/>
          </p:nvPr>
        </p:nvSpPr>
        <p:spPr>
          <a:xfrm>
            <a:off x="838200" y="1825625"/>
            <a:ext cx="5377543" cy="4351338"/>
          </a:xfrm>
        </p:spPr>
        <p:txBody>
          <a:bodyPr/>
          <a:lstStyle/>
          <a:p>
            <a:r>
              <a:rPr lang="en-US" sz="2000" dirty="0"/>
              <a:t>American military service personnel</a:t>
            </a:r>
          </a:p>
          <a:p>
            <a:r>
              <a:rPr lang="en-US" sz="2000" dirty="0"/>
              <a:t>American civilian personnel</a:t>
            </a:r>
          </a:p>
          <a:p>
            <a:r>
              <a:rPr lang="en-US" sz="2000" dirty="0"/>
              <a:t>Small number of GCHQ staff</a:t>
            </a:r>
          </a:p>
          <a:p>
            <a:r>
              <a:rPr lang="en-US" sz="2000" dirty="0"/>
              <a:t>Small number of RAF personnel.</a:t>
            </a:r>
          </a:p>
          <a:p>
            <a:r>
              <a:rPr lang="en-US" sz="2000" dirty="0"/>
              <a:t>UK civilian personnel, mostly providing services.</a:t>
            </a:r>
          </a:p>
          <a:p>
            <a:r>
              <a:rPr lang="en-US" sz="2000" dirty="0"/>
              <a:t>UK MoD Police</a:t>
            </a:r>
          </a:p>
          <a:p>
            <a:endParaRPr lang="en-US" dirty="0"/>
          </a:p>
        </p:txBody>
      </p:sp>
      <p:pic>
        <p:nvPicPr>
          <p:cNvPr id="5" name="Picture 4" descr="Table&#10;&#10;Description automatically generated">
            <a:extLst>
              <a:ext uri="{FF2B5EF4-FFF2-40B4-BE49-F238E27FC236}">
                <a16:creationId xmlns:a16="http://schemas.microsoft.com/office/drawing/2014/main" id="{5205796A-DED2-2C0E-BCE8-2BEEC137A90A}"/>
              </a:ext>
            </a:extLst>
          </p:cNvPr>
          <p:cNvPicPr>
            <a:picLocks noChangeAspect="1"/>
          </p:cNvPicPr>
          <p:nvPr/>
        </p:nvPicPr>
        <p:blipFill>
          <a:blip r:embed="rId2"/>
          <a:stretch>
            <a:fillRect/>
          </a:stretch>
        </p:blipFill>
        <p:spPr>
          <a:xfrm>
            <a:off x="6578600" y="3609525"/>
            <a:ext cx="5029200" cy="2832538"/>
          </a:xfrm>
          <a:prstGeom prst="rect">
            <a:avLst/>
          </a:prstGeom>
        </p:spPr>
      </p:pic>
      <p:sp>
        <p:nvSpPr>
          <p:cNvPr id="6" name="TextBox 5">
            <a:extLst>
              <a:ext uri="{FF2B5EF4-FFF2-40B4-BE49-F238E27FC236}">
                <a16:creationId xmlns:a16="http://schemas.microsoft.com/office/drawing/2014/main" id="{32BB9A10-EA62-4BE8-FBF1-5709B7D9D5DC}"/>
              </a:ext>
            </a:extLst>
          </p:cNvPr>
          <p:cNvSpPr txBox="1"/>
          <p:nvPr/>
        </p:nvSpPr>
        <p:spPr>
          <a:xfrm>
            <a:off x="7216500" y="3248475"/>
            <a:ext cx="3829766" cy="369332"/>
          </a:xfrm>
          <a:prstGeom prst="rect">
            <a:avLst/>
          </a:prstGeom>
          <a:noFill/>
        </p:spPr>
        <p:txBody>
          <a:bodyPr wrap="none" rtlCol="0">
            <a:spAutoFit/>
          </a:bodyPr>
          <a:lstStyle/>
          <a:p>
            <a:r>
              <a:rPr lang="en-US" b="1" dirty="0"/>
              <a:t>Parliamentary answer in January 2021</a:t>
            </a:r>
          </a:p>
        </p:txBody>
      </p:sp>
    </p:spTree>
    <p:extLst>
      <p:ext uri="{BB962C8B-B14F-4D97-AF65-F5344CB8AC3E}">
        <p14:creationId xmlns:p14="http://schemas.microsoft.com/office/powerpoint/2010/main" val="261170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C7711-5330-722F-8B81-F1FEB10742F4}"/>
              </a:ext>
            </a:extLst>
          </p:cNvPr>
          <p:cNvSpPr>
            <a:spLocks noGrp="1"/>
          </p:cNvSpPr>
          <p:nvPr>
            <p:ph type="title"/>
          </p:nvPr>
        </p:nvSpPr>
        <p:spPr/>
        <p:txBody>
          <a:bodyPr/>
          <a:lstStyle/>
          <a:p>
            <a:r>
              <a:rPr lang="en-US" b="1" dirty="0"/>
              <a:t>Unseen players</a:t>
            </a:r>
          </a:p>
        </p:txBody>
      </p:sp>
      <p:sp>
        <p:nvSpPr>
          <p:cNvPr id="3" name="Content Placeholder 2">
            <a:extLst>
              <a:ext uri="{FF2B5EF4-FFF2-40B4-BE49-F238E27FC236}">
                <a16:creationId xmlns:a16="http://schemas.microsoft.com/office/drawing/2014/main" id="{2E3D4EFF-676D-4312-39AB-173BCE2B03B8}"/>
              </a:ext>
            </a:extLst>
          </p:cNvPr>
          <p:cNvSpPr>
            <a:spLocks noGrp="1"/>
          </p:cNvSpPr>
          <p:nvPr>
            <p:ph idx="1"/>
          </p:nvPr>
        </p:nvSpPr>
        <p:spPr/>
        <p:txBody>
          <a:bodyPr/>
          <a:lstStyle/>
          <a:p>
            <a:r>
              <a:rPr lang="en-US" dirty="0"/>
              <a:t>US Government</a:t>
            </a:r>
          </a:p>
          <a:p>
            <a:r>
              <a:rPr lang="en-US" dirty="0"/>
              <a:t>The US military / industrial complex</a:t>
            </a:r>
          </a:p>
          <a:p>
            <a:r>
              <a:rPr lang="en-US" dirty="0"/>
              <a:t>Manufacturers of high tech communications equipment</a:t>
            </a:r>
          </a:p>
          <a:p>
            <a:endParaRPr lang="en-US" dirty="0"/>
          </a:p>
          <a:p>
            <a:r>
              <a:rPr lang="en-US" dirty="0"/>
              <a:t>?? UK Government – a very small voice!</a:t>
            </a:r>
          </a:p>
        </p:txBody>
      </p:sp>
    </p:spTree>
    <p:extLst>
      <p:ext uri="{BB962C8B-B14F-4D97-AF65-F5344CB8AC3E}">
        <p14:creationId xmlns:p14="http://schemas.microsoft.com/office/powerpoint/2010/main" val="172276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9CFB1-5A97-1705-34BE-EBC8308F1A50}"/>
              </a:ext>
            </a:extLst>
          </p:cNvPr>
          <p:cNvSpPr>
            <a:spLocks noGrp="1"/>
          </p:cNvSpPr>
          <p:nvPr>
            <p:ph type="title"/>
          </p:nvPr>
        </p:nvSpPr>
        <p:spPr/>
        <p:txBody>
          <a:bodyPr/>
          <a:lstStyle/>
          <a:p>
            <a:r>
              <a:rPr lang="en-US" dirty="0"/>
              <a:t>Static or dynamic?</a:t>
            </a:r>
          </a:p>
        </p:txBody>
      </p:sp>
      <p:sp>
        <p:nvSpPr>
          <p:cNvPr id="3" name="Content Placeholder 2">
            <a:extLst>
              <a:ext uri="{FF2B5EF4-FFF2-40B4-BE49-F238E27FC236}">
                <a16:creationId xmlns:a16="http://schemas.microsoft.com/office/drawing/2014/main" id="{8D8CA43A-3DFA-9564-F48B-BD996295B488}"/>
              </a:ext>
            </a:extLst>
          </p:cNvPr>
          <p:cNvSpPr>
            <a:spLocks noGrp="1"/>
          </p:cNvSpPr>
          <p:nvPr>
            <p:ph idx="1"/>
          </p:nvPr>
        </p:nvSpPr>
        <p:spPr>
          <a:xfrm>
            <a:off x="838200" y="2194378"/>
            <a:ext cx="10515600" cy="3388632"/>
          </a:xfrm>
        </p:spPr>
        <p:txBody>
          <a:bodyPr/>
          <a:lstStyle/>
          <a:p>
            <a:r>
              <a:rPr lang="en-US" dirty="0"/>
              <a:t>The base has steadily expanded since it was set up in the 1950s and is currently undergoing a substantial infrastructure upgrade.</a:t>
            </a:r>
          </a:p>
          <a:p>
            <a:endParaRPr lang="en-US" dirty="0"/>
          </a:p>
          <a:p>
            <a:r>
              <a:rPr lang="en-US" dirty="0"/>
              <a:t>Not only the physical structures are being changed and upgraded but the number and nature of the systems being operated are also continuing to evolve.</a:t>
            </a:r>
          </a:p>
        </p:txBody>
      </p:sp>
    </p:spTree>
    <p:extLst>
      <p:ext uri="{BB962C8B-B14F-4D97-AF65-F5344CB8AC3E}">
        <p14:creationId xmlns:p14="http://schemas.microsoft.com/office/powerpoint/2010/main" val="352212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49527-25CB-ACBD-2EB3-08C415819EBD}"/>
              </a:ext>
            </a:extLst>
          </p:cNvPr>
          <p:cNvSpPr>
            <a:spLocks noGrp="1"/>
          </p:cNvSpPr>
          <p:nvPr>
            <p:ph type="title"/>
          </p:nvPr>
        </p:nvSpPr>
        <p:spPr/>
        <p:txBody>
          <a:bodyPr/>
          <a:lstStyle/>
          <a:p>
            <a:r>
              <a:rPr lang="en-US" dirty="0"/>
              <a:t>What sort of activity is undertaken at Menwith Hill?</a:t>
            </a:r>
          </a:p>
        </p:txBody>
      </p:sp>
      <p:sp>
        <p:nvSpPr>
          <p:cNvPr id="3" name="Content Placeholder 2">
            <a:extLst>
              <a:ext uri="{FF2B5EF4-FFF2-40B4-BE49-F238E27FC236}">
                <a16:creationId xmlns:a16="http://schemas.microsoft.com/office/drawing/2014/main" id="{BD37567B-F773-97F5-C872-5502A49A58F9}"/>
              </a:ext>
            </a:extLst>
          </p:cNvPr>
          <p:cNvSpPr>
            <a:spLocks noGrp="1"/>
          </p:cNvSpPr>
          <p:nvPr>
            <p:ph idx="1"/>
          </p:nvPr>
        </p:nvSpPr>
        <p:spPr/>
        <p:txBody>
          <a:bodyPr/>
          <a:lstStyle/>
          <a:p>
            <a:r>
              <a:rPr lang="en-US" dirty="0"/>
              <a:t>There is no published definitive list.</a:t>
            </a:r>
          </a:p>
          <a:p>
            <a:r>
              <a:rPr lang="en-US" dirty="0"/>
              <a:t>We do know something about:</a:t>
            </a:r>
          </a:p>
          <a:p>
            <a:pPr lvl="1"/>
            <a:r>
              <a:rPr lang="en-US" dirty="0"/>
              <a:t>Involvement with targeting drones.</a:t>
            </a:r>
          </a:p>
          <a:p>
            <a:pPr lvl="1"/>
            <a:r>
              <a:rPr lang="en-US" dirty="0"/>
              <a:t>Involvement with the US Missile Defense System</a:t>
            </a:r>
          </a:p>
          <a:p>
            <a:pPr lvl="1"/>
            <a:r>
              <a:rPr lang="en-US" dirty="0"/>
              <a:t>Industrial, commercial, diplomatic and military surveillance</a:t>
            </a:r>
          </a:p>
          <a:p>
            <a:pPr lvl="1"/>
            <a:r>
              <a:rPr lang="en-US" dirty="0"/>
              <a:t>Data processing</a:t>
            </a:r>
          </a:p>
          <a:p>
            <a:pPr lvl="1"/>
            <a:endParaRPr lang="en-US" dirty="0"/>
          </a:p>
          <a:p>
            <a:pPr lvl="1"/>
            <a:endParaRPr lang="en-US" dirty="0"/>
          </a:p>
        </p:txBody>
      </p:sp>
      <p:sp>
        <p:nvSpPr>
          <p:cNvPr id="5" name="TextBox 4">
            <a:extLst>
              <a:ext uri="{FF2B5EF4-FFF2-40B4-BE49-F238E27FC236}">
                <a16:creationId xmlns:a16="http://schemas.microsoft.com/office/drawing/2014/main" id="{EA76A4EF-DE73-7676-C9C7-F44D0778EA2E}"/>
              </a:ext>
            </a:extLst>
          </p:cNvPr>
          <p:cNvSpPr txBox="1"/>
          <p:nvPr/>
        </p:nvSpPr>
        <p:spPr>
          <a:xfrm>
            <a:off x="3048000" y="3244334"/>
            <a:ext cx="6096000" cy="369332"/>
          </a:xfrm>
          <a:prstGeom prst="rect">
            <a:avLst/>
          </a:prstGeom>
          <a:noFill/>
        </p:spPr>
        <p:txBody>
          <a:bodyPr wrap="square">
            <a:spAutoFit/>
          </a:bodyPr>
          <a:lstStyle/>
          <a:p>
            <a:endParaRPr lang="en-US" dirty="0"/>
          </a:p>
        </p:txBody>
      </p:sp>
      <p:pic>
        <p:nvPicPr>
          <p:cNvPr id="7" name="Picture 6">
            <a:extLst>
              <a:ext uri="{FF2B5EF4-FFF2-40B4-BE49-F238E27FC236}">
                <a16:creationId xmlns:a16="http://schemas.microsoft.com/office/drawing/2014/main" id="{3278BDAB-C6A7-71CC-899C-B8695F529B3F}"/>
              </a:ext>
            </a:extLst>
          </p:cNvPr>
          <p:cNvPicPr>
            <a:picLocks noChangeAspect="1"/>
          </p:cNvPicPr>
          <p:nvPr/>
        </p:nvPicPr>
        <p:blipFill>
          <a:blip r:embed="rId2"/>
          <a:stretch>
            <a:fillRect/>
          </a:stretch>
        </p:blipFill>
        <p:spPr>
          <a:xfrm>
            <a:off x="4680857" y="3966176"/>
            <a:ext cx="2781300" cy="2624607"/>
          </a:xfrm>
          <a:prstGeom prst="rect">
            <a:avLst/>
          </a:prstGeom>
        </p:spPr>
      </p:pic>
    </p:spTree>
    <p:extLst>
      <p:ext uri="{BB962C8B-B14F-4D97-AF65-F5344CB8AC3E}">
        <p14:creationId xmlns:p14="http://schemas.microsoft.com/office/powerpoint/2010/main" val="1298628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3212</TotalTime>
  <Words>662</Words>
  <Application>Microsoft Macintosh PowerPoint</Application>
  <PresentationFormat>Widescreen</PresentationFormat>
  <Paragraphs>76</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Calibri Light</vt:lpstr>
      <vt:lpstr>Eras Demi ITC</vt:lpstr>
      <vt:lpstr>Times New Roman</vt:lpstr>
      <vt:lpstr>Wingdings</vt:lpstr>
      <vt:lpstr>Office Theme</vt:lpstr>
      <vt:lpstr>Why be concerned about accountability at Menwith Hill?</vt:lpstr>
      <vt:lpstr>Accountability</vt:lpstr>
      <vt:lpstr>PowerPoint Presentation</vt:lpstr>
      <vt:lpstr>Name over the door</vt:lpstr>
      <vt:lpstr>What is at Menwith Hill?</vt:lpstr>
      <vt:lpstr>Who is at Menwith Hill?</vt:lpstr>
      <vt:lpstr>Unseen players</vt:lpstr>
      <vt:lpstr>Static or dynamic?</vt:lpstr>
      <vt:lpstr>What sort of activity is undertaken at Menwith Hill?</vt:lpstr>
      <vt:lpstr>PowerPoint Presentation</vt:lpstr>
      <vt:lpstr>PowerPoint Presentation</vt:lpstr>
      <vt:lpstr>Who pays?</vt:lpstr>
      <vt:lpstr>Consequences of Menwith Hill?</vt:lpstr>
      <vt:lpstr>PowerPoint Presentation</vt:lpstr>
      <vt:lpstr>PowerPoint Presentation</vt:lpstr>
      <vt:lpstr>PowerPoint Presentation</vt:lpstr>
      <vt:lpstr>PowerPoint Presentation</vt:lpstr>
      <vt:lpstr>The Menwith Hill Accountability Campaign demands: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be concerned about accountability at Menwith Hill?</dc:title>
  <dc:creator>Martin Schweiger</dc:creator>
  <cp:lastModifiedBy>Martin Schweiger</cp:lastModifiedBy>
  <cp:revision>21</cp:revision>
  <dcterms:created xsi:type="dcterms:W3CDTF">2022-09-06T11:05:45Z</dcterms:created>
  <dcterms:modified xsi:type="dcterms:W3CDTF">2022-09-21T09:21:47Z</dcterms:modified>
</cp:coreProperties>
</file>